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312" y="2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CA"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17-03-30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17-03-30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17-03-30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17-03-30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17-03-30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8E36636D-D922-432D-A958-524484B5923D}" type="datetimeFigureOut">
              <a:rPr lang="en-US" smtClean="0"/>
              <a:pPr/>
              <a:t>17-03-30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17-03-30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17-03-30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17-03-30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17-03-30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17-03-30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CA"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36D-D922-432D-A958-524484B5923D}" type="datetimeFigureOut">
              <a:rPr lang="en-US" smtClean="0"/>
              <a:pPr/>
              <a:t>17-03-30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7.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8.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9.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Timeline </a:t>
            </a:r>
            <a:endParaRPr lang="en-US" dirty="0"/>
          </a:p>
        </p:txBody>
      </p:sp>
      <p:sp>
        <p:nvSpPr>
          <p:cNvPr id="3" name="Subtitle 2"/>
          <p:cNvSpPr>
            <a:spLocks noGrp="1"/>
          </p:cNvSpPr>
          <p:nvPr>
            <p:ph type="subTitle" idx="1"/>
          </p:nvPr>
        </p:nvSpPr>
        <p:spPr/>
        <p:txBody>
          <a:bodyPr/>
          <a:lstStyle/>
          <a:p>
            <a:r>
              <a:rPr lang="en-US" dirty="0" smtClean="0"/>
              <a:t>To accompany </a:t>
            </a:r>
          </a:p>
          <a:p>
            <a:r>
              <a:rPr lang="en-US" dirty="0" smtClean="0"/>
              <a:t>Night by </a:t>
            </a:r>
            <a:r>
              <a:rPr lang="en-US" dirty="0" err="1" smtClean="0"/>
              <a:t>Elie</a:t>
            </a:r>
            <a:r>
              <a:rPr lang="en-US" dirty="0" smtClean="0"/>
              <a:t> Wiesel</a:t>
            </a:r>
            <a:endParaRPr lang="en-US" dirty="0"/>
          </a:p>
        </p:txBody>
      </p:sp>
    </p:spTree>
    <p:extLst>
      <p:ext uri="{BB962C8B-B14F-4D97-AF65-F5344CB8AC3E}">
        <p14:creationId xmlns:p14="http://schemas.microsoft.com/office/powerpoint/2010/main" val="153005860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Romania is compelled to give up northern Transylvania, including </a:t>
            </a:r>
            <a:r>
              <a:rPr lang="en-US" sz="2800" dirty="0" err="1" smtClean="0"/>
              <a:t>Sighet</a:t>
            </a:r>
            <a:r>
              <a:rPr lang="en-US" sz="2800" dirty="0" smtClean="0"/>
              <a:t>, to Hungary.</a:t>
            </a:r>
          </a:p>
          <a:p>
            <a:r>
              <a:rPr lang="en-US" sz="2800" dirty="0" smtClean="0"/>
              <a:t>In autumn, Hungary, Romania, and Slovakia join the German-Italian alliance called the axis.</a:t>
            </a:r>
            <a:endParaRPr lang="en-US" sz="2800" dirty="0"/>
          </a:p>
        </p:txBody>
      </p:sp>
    </p:spTree>
    <p:extLst>
      <p:ext uri="{BB962C8B-B14F-4D97-AF65-F5344CB8AC3E}">
        <p14:creationId xmlns:p14="http://schemas.microsoft.com/office/powerpoint/2010/main" val="6637316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1941</a:t>
            </a:r>
            <a:endParaRPr lang="en-US" dirty="0"/>
          </a:p>
        </p:txBody>
      </p:sp>
      <p:sp>
        <p:nvSpPr>
          <p:cNvPr id="3" name="Content Placeholder 2"/>
          <p:cNvSpPr>
            <a:spLocks noGrp="1"/>
          </p:cNvSpPr>
          <p:nvPr>
            <p:ph idx="1"/>
          </p:nvPr>
        </p:nvSpPr>
        <p:spPr/>
        <p:txBody>
          <a:bodyPr>
            <a:normAutofit/>
          </a:bodyPr>
          <a:lstStyle/>
          <a:p>
            <a:r>
              <a:rPr lang="en-US" sz="2800" dirty="0" smtClean="0"/>
              <a:t>Nazi Security Police Chief </a:t>
            </a:r>
            <a:r>
              <a:rPr lang="en-US" sz="2800" dirty="0" err="1" smtClean="0"/>
              <a:t>Reinhard</a:t>
            </a:r>
            <a:r>
              <a:rPr lang="en-US" sz="2800" dirty="0" smtClean="0"/>
              <a:t> </a:t>
            </a:r>
            <a:r>
              <a:rPr lang="en-US" sz="2800" dirty="0" err="1" smtClean="0"/>
              <a:t>Heydrich</a:t>
            </a:r>
            <a:r>
              <a:rPr lang="en-US" sz="2800" dirty="0" smtClean="0"/>
              <a:t> is given authorization to plan and </a:t>
            </a:r>
            <a:r>
              <a:rPr lang="en-US" sz="2800" dirty="0" err="1" smtClean="0"/>
              <a:t>cooridunate</a:t>
            </a:r>
            <a:r>
              <a:rPr lang="en-US" sz="2800" dirty="0" smtClean="0"/>
              <a:t> a “total” and “final” solution of the “Jewish Question.”</a:t>
            </a:r>
          </a:p>
          <a:p>
            <a:r>
              <a:rPr lang="en-US" sz="2800" dirty="0" smtClean="0"/>
              <a:t>Construction of </a:t>
            </a:r>
            <a:r>
              <a:rPr lang="en-US" sz="2800" dirty="0" err="1" smtClean="0"/>
              <a:t>Auschiwitz-Birkenau</a:t>
            </a:r>
            <a:r>
              <a:rPr lang="en-US" sz="2800" dirty="0" smtClean="0"/>
              <a:t> camp (</a:t>
            </a:r>
            <a:r>
              <a:rPr lang="en-US" sz="2800" dirty="0" err="1" smtClean="0"/>
              <a:t>Auschiwitz</a:t>
            </a:r>
            <a:r>
              <a:rPr lang="en-US" sz="2800" dirty="0" smtClean="0"/>
              <a:t> II) begins</a:t>
            </a:r>
          </a:p>
          <a:p>
            <a:r>
              <a:rPr lang="en-US" sz="2800" dirty="0" smtClean="0"/>
              <a:t>U.S. enters war after Japanese attack Pearl </a:t>
            </a:r>
            <a:r>
              <a:rPr lang="en-US" sz="2800" dirty="0" err="1" smtClean="0"/>
              <a:t>Harbour</a:t>
            </a:r>
            <a:endParaRPr lang="en-US" sz="2800" dirty="0"/>
          </a:p>
        </p:txBody>
      </p:sp>
    </p:spTree>
    <p:extLst>
      <p:ext uri="{BB962C8B-B14F-4D97-AF65-F5344CB8AC3E}">
        <p14:creationId xmlns:p14="http://schemas.microsoft.com/office/powerpoint/2010/main" val="421071984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1943</a:t>
            </a:r>
            <a:endParaRPr lang="en-US" sz="4800" dirty="0"/>
          </a:p>
        </p:txBody>
      </p:sp>
      <p:pic>
        <p:nvPicPr>
          <p:cNvPr id="5" name="Content Placeholder 4" descr="ghetto.jpg"/>
          <p:cNvPicPr>
            <a:picLocks noGrp="1" noChangeAspect="1"/>
          </p:cNvPicPr>
          <p:nvPr>
            <p:ph idx="1"/>
          </p:nvPr>
        </p:nvPicPr>
        <p:blipFill>
          <a:blip r:embed="rId2">
            <a:extLst>
              <a:ext uri="{28A0092B-C50C-407E-A947-70E740481C1C}">
                <a14:useLocalDpi xmlns:a14="http://schemas.microsoft.com/office/drawing/2010/main" val="0"/>
              </a:ext>
            </a:extLst>
          </a:blip>
          <a:srcRect l="18996" r="18996"/>
          <a:stretch>
            <a:fillRect/>
          </a:stretch>
        </p:blipFill>
        <p:spPr/>
      </p:pic>
      <p:sp>
        <p:nvSpPr>
          <p:cNvPr id="4" name="Text Placeholder 3"/>
          <p:cNvSpPr>
            <a:spLocks noGrp="1"/>
          </p:cNvSpPr>
          <p:nvPr>
            <p:ph type="body" sz="half" idx="2"/>
          </p:nvPr>
        </p:nvSpPr>
        <p:spPr/>
        <p:txBody>
          <a:bodyPr>
            <a:normAutofit fontScale="85000" lnSpcReduction="10000"/>
          </a:bodyPr>
          <a:lstStyle/>
          <a:p>
            <a:r>
              <a:rPr lang="en-US" sz="2800" dirty="0" smtClean="0"/>
              <a:t>Jews in the Warsaw ghetto rise up against their oppressors.</a:t>
            </a:r>
          </a:p>
          <a:p>
            <a:r>
              <a:rPr lang="en-US" sz="2800" dirty="0" smtClean="0"/>
              <a:t>Germans and their axis partners killed more than 4,000,000 European Jews.</a:t>
            </a:r>
            <a:endParaRPr lang="en-US" sz="2800" dirty="0"/>
          </a:p>
        </p:txBody>
      </p:sp>
    </p:spTree>
    <p:extLst>
      <p:ext uri="{BB962C8B-B14F-4D97-AF65-F5344CB8AC3E}">
        <p14:creationId xmlns:p14="http://schemas.microsoft.com/office/powerpoint/2010/main" val="427219048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1944</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Germany occupies Hungary.</a:t>
            </a:r>
          </a:p>
          <a:p>
            <a:r>
              <a:rPr lang="en-US" dirty="0" smtClean="0"/>
              <a:t>440,000 Hungarian Jews are deported, most to Auschwitz.</a:t>
            </a:r>
          </a:p>
          <a:p>
            <a:r>
              <a:rPr lang="en-US" dirty="0" smtClean="0"/>
              <a:t>June 6, D-Day, Anglo-American forces establish the first Allied beachhead in western Europe on the Normandy coast of German occupied France.</a:t>
            </a:r>
          </a:p>
          <a:p>
            <a:r>
              <a:rPr lang="en-US" dirty="0" smtClean="0"/>
              <a:t>November, 1944, </a:t>
            </a:r>
            <a:r>
              <a:rPr lang="en-US" dirty="0" err="1" smtClean="0"/>
              <a:t>Reichsfuhrer</a:t>
            </a:r>
            <a:r>
              <a:rPr lang="en-US" dirty="0" smtClean="0"/>
              <a:t> SS Heinrich Himmler orders a </a:t>
            </a:r>
            <a:r>
              <a:rPr lang="en-US" dirty="0" err="1" smtClean="0"/>
              <a:t>falt</a:t>
            </a:r>
            <a:r>
              <a:rPr lang="en-US" dirty="0" smtClean="0"/>
              <a:t> to the “Final Solution” and orders the destruction of the gas chambers at Auschwitz-</a:t>
            </a:r>
            <a:r>
              <a:rPr lang="en-US" dirty="0" err="1" smtClean="0"/>
              <a:t>Birkenau</a:t>
            </a:r>
            <a:r>
              <a:rPr lang="en-US" dirty="0" smtClean="0"/>
              <a:t>.</a:t>
            </a:r>
          </a:p>
          <a:p>
            <a:endParaRPr lang="en-US" dirty="0"/>
          </a:p>
        </p:txBody>
      </p:sp>
    </p:spTree>
    <p:extLst>
      <p:ext uri="{BB962C8B-B14F-4D97-AF65-F5344CB8AC3E}">
        <p14:creationId xmlns:p14="http://schemas.microsoft.com/office/powerpoint/2010/main" val="388198847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1945</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Soviet troops liberate Auschwitz on January 27.</a:t>
            </a:r>
          </a:p>
          <a:p>
            <a:r>
              <a:rPr lang="en-US" dirty="0" smtClean="0"/>
              <a:t>U.S. troops liberate Buchenwald on April 11.</a:t>
            </a:r>
          </a:p>
          <a:p>
            <a:r>
              <a:rPr lang="en-US" dirty="0" smtClean="0"/>
              <a:t>Germany surrenders on May 7.</a:t>
            </a:r>
          </a:p>
          <a:p>
            <a:r>
              <a:rPr lang="en-US" dirty="0" smtClean="0"/>
              <a:t>World War  II in Europe ends on May 8.</a:t>
            </a:r>
          </a:p>
          <a:p>
            <a:r>
              <a:rPr lang="en-US" dirty="0" smtClean="0"/>
              <a:t>September 2, the Pacific War ends with the surrender of Japan after the U.S. drops atomic bombs on Hiroshima and Nagasaki in August.</a:t>
            </a:r>
            <a:endParaRPr lang="en-US" dirty="0"/>
          </a:p>
        </p:txBody>
      </p:sp>
    </p:spTree>
    <p:extLst>
      <p:ext uri="{BB962C8B-B14F-4D97-AF65-F5344CB8AC3E}">
        <p14:creationId xmlns:p14="http://schemas.microsoft.com/office/powerpoint/2010/main" val="213223047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United Nations is founded.</a:t>
            </a:r>
          </a:p>
          <a:p>
            <a:r>
              <a:rPr lang="en-US" dirty="0" smtClean="0"/>
              <a:t>International Military Tribunal in August</a:t>
            </a:r>
          </a:p>
          <a:p>
            <a:r>
              <a:rPr lang="en-US" dirty="0" smtClean="0"/>
              <a:t>Allies (France, Great Britain, the Soviet Union) indict 22 top-ranked Nazi leaders and six German and Nazi Party Organizations for crimes against the peace, war crimes, and crimes against humanity.</a:t>
            </a:r>
          </a:p>
          <a:p>
            <a:r>
              <a:rPr lang="en-US" dirty="0" smtClean="0"/>
              <a:t>SS units evacuate Auschwitz in January</a:t>
            </a:r>
            <a:endParaRPr lang="en-US" dirty="0"/>
          </a:p>
        </p:txBody>
      </p:sp>
    </p:spTree>
    <p:extLst>
      <p:ext uri="{BB962C8B-B14F-4D97-AF65-F5344CB8AC3E}">
        <p14:creationId xmlns:p14="http://schemas.microsoft.com/office/powerpoint/2010/main" val="241585627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1946</a:t>
            </a:r>
            <a:endParaRPr lang="en-US" sz="4800" dirty="0"/>
          </a:p>
        </p:txBody>
      </p:sp>
      <p:pic>
        <p:nvPicPr>
          <p:cNvPr id="5" name="Content Placeholder 4" descr="War Criminals.jpg"/>
          <p:cNvPicPr>
            <a:picLocks noGrp="1" noChangeAspect="1"/>
          </p:cNvPicPr>
          <p:nvPr>
            <p:ph idx="1"/>
          </p:nvPr>
        </p:nvPicPr>
        <p:blipFill>
          <a:blip r:embed="rId2">
            <a:extLst>
              <a:ext uri="{28A0092B-C50C-407E-A947-70E740481C1C}">
                <a14:useLocalDpi xmlns:a14="http://schemas.microsoft.com/office/drawing/2010/main" val="0"/>
              </a:ext>
            </a:extLst>
          </a:blip>
          <a:srcRect l="20015" r="20015"/>
          <a:stretch>
            <a:fillRect/>
          </a:stretch>
        </p:blipFill>
        <p:spPr/>
      </p:pic>
      <p:sp>
        <p:nvSpPr>
          <p:cNvPr id="4" name="Text Placeholder 3"/>
          <p:cNvSpPr>
            <a:spLocks noGrp="1"/>
          </p:cNvSpPr>
          <p:nvPr>
            <p:ph type="body" sz="half" idx="2"/>
          </p:nvPr>
        </p:nvSpPr>
        <p:spPr/>
        <p:txBody>
          <a:bodyPr>
            <a:noAutofit/>
          </a:bodyPr>
          <a:lstStyle/>
          <a:p>
            <a:r>
              <a:rPr lang="en-US" sz="2000" dirty="0" smtClean="0"/>
              <a:t>Eighteen of 21 defendants are convicted by the International Military Tribunal at the Nuremburg Trial</a:t>
            </a:r>
          </a:p>
          <a:p>
            <a:endParaRPr lang="en-US" sz="2000" dirty="0" smtClean="0"/>
          </a:p>
          <a:p>
            <a:r>
              <a:rPr lang="en-US" sz="2000" dirty="0" smtClean="0"/>
              <a:t>Twelve are sentenced to death.</a:t>
            </a:r>
            <a:endParaRPr lang="en-US" sz="2000" dirty="0"/>
          </a:p>
        </p:txBody>
      </p:sp>
    </p:spTree>
    <p:extLst>
      <p:ext uri="{BB962C8B-B14F-4D97-AF65-F5344CB8AC3E}">
        <p14:creationId xmlns:p14="http://schemas.microsoft.com/office/powerpoint/2010/main" val="6172375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1945-1949</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177 Nazi offenders are tried under the jurisdiction of the International Tribunal in 12 consecutive </a:t>
            </a:r>
            <a:r>
              <a:rPr lang="en-US" dirty="0" err="1" smtClean="0"/>
              <a:t>Nuremerg</a:t>
            </a:r>
            <a:r>
              <a:rPr lang="en-US" dirty="0" smtClean="0"/>
              <a:t> trials of second rank Nazi leaders.</a:t>
            </a:r>
          </a:p>
          <a:p>
            <a:pPr marL="0" indent="0">
              <a:buNone/>
            </a:pPr>
            <a:r>
              <a:rPr lang="en-US" dirty="0" smtClean="0"/>
              <a:t>Thousands more Nazi perpetrators and their collaborators are tried in the four zones of occupied Germany and in the countries that Germany and its Axis partners occupied.</a:t>
            </a:r>
            <a:endParaRPr lang="en-US" dirty="0"/>
          </a:p>
        </p:txBody>
      </p:sp>
    </p:spTree>
    <p:extLst>
      <p:ext uri="{BB962C8B-B14F-4D97-AF65-F5344CB8AC3E}">
        <p14:creationId xmlns:p14="http://schemas.microsoft.com/office/powerpoint/2010/main" val="130759698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1948</a:t>
            </a:r>
            <a:endParaRPr lang="en-US" sz="4800" dirty="0"/>
          </a:p>
        </p:txBody>
      </p:sp>
      <p:pic>
        <p:nvPicPr>
          <p:cNvPr id="5" name="Content Placeholder 4" descr="State of Israel.jpg"/>
          <p:cNvPicPr>
            <a:picLocks noGrp="1" noChangeAspect="1"/>
          </p:cNvPicPr>
          <p:nvPr>
            <p:ph idx="1"/>
          </p:nvPr>
        </p:nvPicPr>
        <p:blipFill>
          <a:blip r:embed="rId2">
            <a:extLst>
              <a:ext uri="{28A0092B-C50C-407E-A947-70E740481C1C}">
                <a14:useLocalDpi xmlns:a14="http://schemas.microsoft.com/office/drawing/2010/main" val="0"/>
              </a:ext>
            </a:extLst>
          </a:blip>
          <a:srcRect l="15481" r="15481"/>
          <a:stretch>
            <a:fillRect/>
          </a:stretch>
        </p:blipFill>
        <p:spPr/>
      </p:pic>
      <p:sp>
        <p:nvSpPr>
          <p:cNvPr id="4" name="Text Placeholder 3"/>
          <p:cNvSpPr>
            <a:spLocks noGrp="1"/>
          </p:cNvSpPr>
          <p:nvPr>
            <p:ph type="body" sz="half" idx="2"/>
          </p:nvPr>
        </p:nvSpPr>
        <p:spPr/>
        <p:txBody>
          <a:bodyPr>
            <a:normAutofit fontScale="62500" lnSpcReduction="20000"/>
          </a:bodyPr>
          <a:lstStyle/>
          <a:p>
            <a:r>
              <a:rPr lang="en-US" sz="2800" dirty="0" smtClean="0"/>
              <a:t>The State of Israel is created .</a:t>
            </a:r>
          </a:p>
          <a:p>
            <a:r>
              <a:rPr lang="en-US" sz="2800" dirty="0" smtClean="0"/>
              <a:t>The last British forces withdraw from Palestine and the State is established in accordance with the United Nations Partitions Plan that proposed the partition of Palestine into two states, an Arab state and a Jewish state.</a:t>
            </a:r>
            <a:endParaRPr lang="en-US" sz="2800" dirty="0"/>
          </a:p>
        </p:txBody>
      </p:sp>
    </p:spTree>
    <p:extLst>
      <p:ext uri="{BB962C8B-B14F-4D97-AF65-F5344CB8AC3E}">
        <p14:creationId xmlns:p14="http://schemas.microsoft.com/office/powerpoint/2010/main" val="290866043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1948</a:t>
            </a:r>
            <a:endParaRPr lang="en-US" sz="4800" dirty="0"/>
          </a:p>
        </p:txBody>
      </p:sp>
      <p:pic>
        <p:nvPicPr>
          <p:cNvPr id="6" name="Content Placeholder 5" descr="Survivors.jpg"/>
          <p:cNvPicPr>
            <a:picLocks noGrp="1" noChangeAspect="1"/>
          </p:cNvPicPr>
          <p:nvPr>
            <p:ph idx="1"/>
          </p:nvPr>
        </p:nvPicPr>
        <p:blipFill>
          <a:blip r:embed="rId2">
            <a:extLst>
              <a:ext uri="{28A0092B-C50C-407E-A947-70E740481C1C}">
                <a14:useLocalDpi xmlns:a14="http://schemas.microsoft.com/office/drawing/2010/main" val="0"/>
              </a:ext>
            </a:extLst>
          </a:blip>
          <a:srcRect l="25547" r="25547"/>
          <a:stretch>
            <a:fillRect/>
          </a:stretch>
        </p:blipFill>
        <p:spPr/>
      </p:pic>
      <p:sp>
        <p:nvSpPr>
          <p:cNvPr id="4" name="Text Placeholder 3"/>
          <p:cNvSpPr>
            <a:spLocks noGrp="1"/>
          </p:cNvSpPr>
          <p:nvPr>
            <p:ph type="body" sz="half" idx="2"/>
          </p:nvPr>
        </p:nvSpPr>
        <p:spPr/>
        <p:txBody>
          <a:bodyPr/>
          <a:lstStyle/>
          <a:p>
            <a:r>
              <a:rPr lang="en-US" dirty="0" smtClean="0"/>
              <a:t>U.S. Congress passes the Displaced Persons Act, authorizing 200,000 displaced persons to enter the United States.</a:t>
            </a:r>
          </a:p>
          <a:p>
            <a:r>
              <a:rPr lang="en-US" dirty="0" smtClean="0"/>
              <a:t>December 9, the United Nation</a:t>
            </a:r>
          </a:p>
          <a:p>
            <a:r>
              <a:rPr lang="en-US" dirty="0" smtClean="0"/>
              <a:t>Approves the Convention on the Prevention and Punishment of the Crime of Genocide</a:t>
            </a:r>
            <a:endParaRPr lang="en-US" dirty="0"/>
          </a:p>
        </p:txBody>
      </p:sp>
    </p:spTree>
    <p:extLst>
      <p:ext uri="{BB962C8B-B14F-4D97-AF65-F5344CB8AC3E}">
        <p14:creationId xmlns:p14="http://schemas.microsoft.com/office/powerpoint/2010/main" val="39561239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1931</a:t>
            </a:r>
            <a:endParaRPr lang="en-US" dirty="0"/>
          </a:p>
        </p:txBody>
      </p:sp>
      <p:sp>
        <p:nvSpPr>
          <p:cNvPr id="3" name="Content Placeholder 2"/>
          <p:cNvSpPr>
            <a:spLocks noGrp="1"/>
          </p:cNvSpPr>
          <p:nvPr>
            <p:ph sz="half" idx="1"/>
          </p:nvPr>
        </p:nvSpPr>
        <p:spPr/>
        <p:txBody>
          <a:bodyPr/>
          <a:lstStyle/>
          <a:p>
            <a:r>
              <a:rPr lang="en-US" dirty="0" smtClean="0"/>
              <a:t>Japan invaded Manchuria, beginning hostilities in the Far East.</a:t>
            </a:r>
            <a:endParaRPr lang="en-US" dirty="0"/>
          </a:p>
        </p:txBody>
      </p:sp>
      <p:pic>
        <p:nvPicPr>
          <p:cNvPr id="7" name="Content Placeholder 6" descr="th.jpeg"/>
          <p:cNvPicPr>
            <a:picLocks noGrp="1" noChangeAspect="1"/>
          </p:cNvPicPr>
          <p:nvPr>
            <p:ph sz="half" idx="2"/>
          </p:nvPr>
        </p:nvPicPr>
        <p:blipFill>
          <a:blip r:embed="rId2">
            <a:extLst>
              <a:ext uri="{28A0092B-C50C-407E-A947-70E740481C1C}">
                <a14:useLocalDpi xmlns:a14="http://schemas.microsoft.com/office/drawing/2010/main" val="0"/>
              </a:ext>
            </a:extLst>
          </a:blip>
          <a:srcRect l="21294" r="21294"/>
          <a:stretch>
            <a:fillRect/>
          </a:stretch>
        </p:blipFill>
        <p:spPr/>
      </p:pic>
    </p:spTree>
    <p:extLst>
      <p:ext uri="{BB962C8B-B14F-4D97-AF65-F5344CB8AC3E}">
        <p14:creationId xmlns:p14="http://schemas.microsoft.com/office/powerpoint/2010/main" val="344934648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1933</a:t>
            </a:r>
            <a:endParaRPr lang="en-US" dirty="0"/>
          </a:p>
        </p:txBody>
      </p:sp>
      <p:pic>
        <p:nvPicPr>
          <p:cNvPr id="5" name="Content Placeholder 4" descr="Hitler.jpg"/>
          <p:cNvPicPr>
            <a:picLocks noGrp="1" noChangeAspect="1"/>
          </p:cNvPicPr>
          <p:nvPr>
            <p:ph sz="half" idx="1"/>
          </p:nvPr>
        </p:nvPicPr>
        <p:blipFill>
          <a:blip r:embed="rId2">
            <a:extLst>
              <a:ext uri="{28A0092B-C50C-407E-A947-70E740481C1C}">
                <a14:useLocalDpi xmlns:a14="http://schemas.microsoft.com/office/drawing/2010/main" val="0"/>
              </a:ext>
            </a:extLst>
          </a:blip>
          <a:srcRect l="20405" r="20405"/>
          <a:stretch>
            <a:fillRect/>
          </a:stretch>
        </p:blipFill>
        <p:spPr/>
      </p:pic>
      <p:sp>
        <p:nvSpPr>
          <p:cNvPr id="4" name="Content Placeholder 3"/>
          <p:cNvSpPr>
            <a:spLocks noGrp="1"/>
          </p:cNvSpPr>
          <p:nvPr>
            <p:ph sz="half" idx="2"/>
          </p:nvPr>
        </p:nvSpPr>
        <p:spPr/>
        <p:txBody>
          <a:bodyPr/>
          <a:lstStyle/>
          <a:p>
            <a:r>
              <a:rPr lang="en-US" dirty="0" smtClean="0"/>
              <a:t>Adolf Hitler is appointed Chancellor of Germany.</a:t>
            </a:r>
            <a:endParaRPr lang="en-US" dirty="0"/>
          </a:p>
        </p:txBody>
      </p:sp>
    </p:spTree>
    <p:extLst>
      <p:ext uri="{BB962C8B-B14F-4D97-AF65-F5344CB8AC3E}">
        <p14:creationId xmlns:p14="http://schemas.microsoft.com/office/powerpoint/2010/main" val="55666730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1935</a:t>
            </a:r>
            <a:endParaRPr lang="en-US" dirty="0"/>
          </a:p>
        </p:txBody>
      </p:sp>
      <p:sp>
        <p:nvSpPr>
          <p:cNvPr id="3" name="Content Placeholder 2"/>
          <p:cNvSpPr>
            <a:spLocks noGrp="1"/>
          </p:cNvSpPr>
          <p:nvPr>
            <p:ph sz="half" idx="1"/>
          </p:nvPr>
        </p:nvSpPr>
        <p:spPr/>
        <p:txBody>
          <a:bodyPr/>
          <a:lstStyle/>
          <a:p>
            <a:r>
              <a:rPr lang="en-US" dirty="0" smtClean="0"/>
              <a:t>Nuremberg Race Laws</a:t>
            </a:r>
            <a:endParaRPr lang="en-US" dirty="0"/>
          </a:p>
        </p:txBody>
      </p:sp>
      <p:sp>
        <p:nvSpPr>
          <p:cNvPr id="4" name="Content Placeholder 3"/>
          <p:cNvSpPr>
            <a:spLocks noGrp="1"/>
          </p:cNvSpPr>
          <p:nvPr>
            <p:ph sz="half" idx="2"/>
          </p:nvPr>
        </p:nvSpPr>
        <p:spPr/>
        <p:txBody>
          <a:bodyPr/>
          <a:lstStyle/>
          <a:p>
            <a:r>
              <a:rPr lang="en-US" dirty="0" smtClean="0"/>
              <a:t>Deprived Jews of German citizenship</a:t>
            </a:r>
            <a:endParaRPr lang="en-US" dirty="0"/>
          </a:p>
        </p:txBody>
      </p:sp>
    </p:spTree>
    <p:extLst>
      <p:ext uri="{BB962C8B-B14F-4D97-AF65-F5344CB8AC3E}">
        <p14:creationId xmlns:p14="http://schemas.microsoft.com/office/powerpoint/2010/main" val="367474503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1936</a:t>
            </a:r>
            <a:endParaRPr lang="en-US" sz="4800" dirty="0"/>
          </a:p>
        </p:txBody>
      </p:sp>
      <p:pic>
        <p:nvPicPr>
          <p:cNvPr id="5" name="Content Placeholder 4" descr="Olympics.jpg"/>
          <p:cNvPicPr>
            <a:picLocks noGrp="1" noChangeAspect="1"/>
          </p:cNvPicPr>
          <p:nvPr>
            <p:ph idx="1"/>
          </p:nvPr>
        </p:nvPicPr>
        <p:blipFill>
          <a:blip r:embed="rId2">
            <a:extLst>
              <a:ext uri="{28A0092B-C50C-407E-A947-70E740481C1C}">
                <a14:useLocalDpi xmlns:a14="http://schemas.microsoft.com/office/drawing/2010/main" val="0"/>
              </a:ext>
            </a:extLst>
          </a:blip>
          <a:srcRect l="7061" r="7061"/>
          <a:stretch>
            <a:fillRect/>
          </a:stretch>
        </p:blipFill>
        <p:spPr/>
      </p:pic>
      <p:sp>
        <p:nvSpPr>
          <p:cNvPr id="4" name="Text Placeholder 3"/>
          <p:cNvSpPr>
            <a:spLocks noGrp="1"/>
          </p:cNvSpPr>
          <p:nvPr>
            <p:ph type="body" sz="half" idx="2"/>
          </p:nvPr>
        </p:nvSpPr>
        <p:spPr/>
        <p:txBody>
          <a:bodyPr>
            <a:normAutofit/>
          </a:bodyPr>
          <a:lstStyle/>
          <a:p>
            <a:r>
              <a:rPr lang="en-US" sz="2800" dirty="0" smtClean="0"/>
              <a:t>SS renamed its units deployed at concentration camps the “Death Head Units”.</a:t>
            </a:r>
            <a:endParaRPr lang="en-US" sz="2800" dirty="0"/>
          </a:p>
        </p:txBody>
      </p:sp>
    </p:spTree>
    <p:extLst>
      <p:ext uri="{BB962C8B-B14F-4D97-AF65-F5344CB8AC3E}">
        <p14:creationId xmlns:p14="http://schemas.microsoft.com/office/powerpoint/2010/main" val="268942908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1937</a:t>
            </a:r>
            <a:endParaRPr lang="en-US" sz="4800" dirty="0"/>
          </a:p>
        </p:txBody>
      </p:sp>
      <p:pic>
        <p:nvPicPr>
          <p:cNvPr id="6" name="Content Placeholder 5" descr="Japanese:China.jpg"/>
          <p:cNvPicPr>
            <a:picLocks noGrp="1" noChangeAspect="1"/>
          </p:cNvPicPr>
          <p:nvPr>
            <p:ph idx="1"/>
          </p:nvPr>
        </p:nvPicPr>
        <p:blipFill>
          <a:blip r:embed="rId2">
            <a:extLst>
              <a:ext uri="{28A0092B-C50C-407E-A947-70E740481C1C}">
                <a14:useLocalDpi xmlns:a14="http://schemas.microsoft.com/office/drawing/2010/main" val="0"/>
              </a:ext>
            </a:extLst>
          </a:blip>
          <a:srcRect t="6817" b="6817"/>
          <a:stretch>
            <a:fillRect/>
          </a:stretch>
        </p:blipFill>
        <p:spPr/>
      </p:pic>
      <p:sp>
        <p:nvSpPr>
          <p:cNvPr id="4" name="Text Placeholder 3"/>
          <p:cNvSpPr>
            <a:spLocks noGrp="1"/>
          </p:cNvSpPr>
          <p:nvPr>
            <p:ph type="body" sz="half" idx="2"/>
          </p:nvPr>
        </p:nvSpPr>
        <p:spPr>
          <a:xfrm>
            <a:off x="342900" y="1727201"/>
            <a:ext cx="3008313" cy="2705100"/>
          </a:xfrm>
        </p:spPr>
        <p:txBody>
          <a:bodyPr>
            <a:normAutofit/>
          </a:bodyPr>
          <a:lstStyle/>
          <a:p>
            <a:r>
              <a:rPr lang="en-US" sz="2800" dirty="0" smtClean="0"/>
              <a:t>Japan invades China</a:t>
            </a:r>
            <a:endParaRPr lang="en-US" sz="2800" dirty="0"/>
          </a:p>
        </p:txBody>
      </p:sp>
    </p:spTree>
    <p:extLst>
      <p:ext uri="{BB962C8B-B14F-4D97-AF65-F5344CB8AC3E}">
        <p14:creationId xmlns:p14="http://schemas.microsoft.com/office/powerpoint/2010/main" val="244070230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1938</a:t>
            </a:r>
            <a:endParaRPr lang="en-US" sz="4800" dirty="0"/>
          </a:p>
        </p:txBody>
      </p:sp>
      <p:pic>
        <p:nvPicPr>
          <p:cNvPr id="6" name="Content Placeholder 5" descr="Kristal.jpg"/>
          <p:cNvPicPr>
            <a:picLocks noGrp="1" noChangeAspect="1"/>
          </p:cNvPicPr>
          <p:nvPr>
            <p:ph idx="1"/>
          </p:nvPr>
        </p:nvPicPr>
        <p:blipFill>
          <a:blip r:embed="rId2">
            <a:extLst>
              <a:ext uri="{28A0092B-C50C-407E-A947-70E740481C1C}">
                <a14:useLocalDpi xmlns:a14="http://schemas.microsoft.com/office/drawing/2010/main" val="0"/>
              </a:ext>
            </a:extLst>
          </a:blip>
          <a:srcRect l="20791" r="20791"/>
          <a:stretch>
            <a:fillRect/>
          </a:stretch>
        </p:blipFill>
        <p:spPr/>
      </p:pic>
      <p:sp>
        <p:nvSpPr>
          <p:cNvPr id="4" name="Text Placeholder 3"/>
          <p:cNvSpPr>
            <a:spLocks noGrp="1"/>
          </p:cNvSpPr>
          <p:nvPr>
            <p:ph type="body" sz="half" idx="2"/>
          </p:nvPr>
        </p:nvSpPr>
        <p:spPr/>
        <p:txBody>
          <a:bodyPr>
            <a:normAutofit/>
          </a:bodyPr>
          <a:lstStyle/>
          <a:p>
            <a:r>
              <a:rPr lang="en-US" sz="2800" dirty="0" err="1" smtClean="0"/>
              <a:t>Kristallnacht</a:t>
            </a:r>
            <a:endParaRPr lang="en-US" sz="2800" dirty="0" smtClean="0"/>
          </a:p>
          <a:p>
            <a:r>
              <a:rPr lang="en-US" sz="2800" dirty="0" smtClean="0"/>
              <a:t>Night of Crystal</a:t>
            </a:r>
          </a:p>
          <a:p>
            <a:r>
              <a:rPr lang="en-US" sz="2800" dirty="0" smtClean="0"/>
              <a:t>Night of Broken Glass</a:t>
            </a:r>
            <a:endParaRPr lang="en-US" sz="2800" dirty="0"/>
          </a:p>
        </p:txBody>
      </p:sp>
    </p:spTree>
    <p:extLst>
      <p:ext uri="{BB962C8B-B14F-4D97-AF65-F5344CB8AC3E}">
        <p14:creationId xmlns:p14="http://schemas.microsoft.com/office/powerpoint/2010/main" val="417624976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1939</a:t>
            </a:r>
            <a:endParaRPr lang="en-US" sz="4800" dirty="0"/>
          </a:p>
        </p:txBody>
      </p:sp>
      <p:pic>
        <p:nvPicPr>
          <p:cNvPr id="5" name="Content Placeholder 4" descr="WWII.jpg"/>
          <p:cNvPicPr>
            <a:picLocks noGrp="1" noChangeAspect="1"/>
          </p:cNvPicPr>
          <p:nvPr>
            <p:ph idx="1"/>
          </p:nvPr>
        </p:nvPicPr>
        <p:blipFill>
          <a:blip r:embed="rId2">
            <a:extLst>
              <a:ext uri="{28A0092B-C50C-407E-A947-70E740481C1C}">
                <a14:useLocalDpi xmlns:a14="http://schemas.microsoft.com/office/drawing/2010/main" val="0"/>
              </a:ext>
            </a:extLst>
          </a:blip>
          <a:srcRect t="2290" b="2290"/>
          <a:stretch>
            <a:fillRect/>
          </a:stretch>
        </p:blipFill>
        <p:spPr/>
      </p:pic>
      <p:sp>
        <p:nvSpPr>
          <p:cNvPr id="4" name="Text Placeholder 3"/>
          <p:cNvSpPr>
            <a:spLocks noGrp="1"/>
          </p:cNvSpPr>
          <p:nvPr>
            <p:ph type="body" sz="half" idx="2"/>
          </p:nvPr>
        </p:nvSpPr>
        <p:spPr/>
        <p:txBody>
          <a:bodyPr>
            <a:normAutofit/>
          </a:bodyPr>
          <a:lstStyle/>
          <a:p>
            <a:r>
              <a:rPr lang="en-US" sz="2800" dirty="0" smtClean="0"/>
              <a:t>Hitler violates Munich Agreement of </a:t>
            </a:r>
            <a:r>
              <a:rPr lang="en-US" sz="2800" smtClean="0"/>
              <a:t>1938. In </a:t>
            </a:r>
            <a:r>
              <a:rPr lang="en-US" sz="2800" dirty="0" smtClean="0"/>
              <a:t>September , Germany invaded Poland.</a:t>
            </a:r>
          </a:p>
          <a:p>
            <a:endParaRPr lang="en-US" sz="2800" dirty="0"/>
          </a:p>
        </p:txBody>
      </p:sp>
    </p:spTree>
    <p:extLst>
      <p:ext uri="{BB962C8B-B14F-4D97-AF65-F5344CB8AC3E}">
        <p14:creationId xmlns:p14="http://schemas.microsoft.com/office/powerpoint/2010/main" val="330331059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1940</a:t>
            </a:r>
            <a:endParaRPr lang="en-US" dirty="0"/>
          </a:p>
        </p:txBody>
      </p:sp>
      <p:sp>
        <p:nvSpPr>
          <p:cNvPr id="3" name="Content Placeholder 2"/>
          <p:cNvSpPr>
            <a:spLocks noGrp="1"/>
          </p:cNvSpPr>
          <p:nvPr>
            <p:ph idx="1"/>
          </p:nvPr>
        </p:nvSpPr>
        <p:spPr/>
        <p:txBody>
          <a:bodyPr>
            <a:normAutofit/>
          </a:bodyPr>
          <a:lstStyle/>
          <a:p>
            <a:r>
              <a:rPr lang="en-US" sz="2800" dirty="0" smtClean="0"/>
              <a:t>Germany conquered Denmark, Norway, France, Belgium, Luxembourg, and the Netherlands.</a:t>
            </a:r>
          </a:p>
          <a:p>
            <a:r>
              <a:rPr lang="en-US" sz="2800" dirty="0" smtClean="0"/>
              <a:t>Winston Churchill becomes British Prime Minister.</a:t>
            </a:r>
          </a:p>
          <a:p>
            <a:r>
              <a:rPr lang="en-US" sz="2800" dirty="0" smtClean="0"/>
              <a:t>Auschwitz concentration camp is established.</a:t>
            </a:r>
          </a:p>
          <a:p>
            <a:r>
              <a:rPr lang="en-US" sz="2800" dirty="0" smtClean="0"/>
              <a:t>Italy declares war  on Britain and France.</a:t>
            </a:r>
            <a:endParaRPr lang="en-US" sz="2800" dirty="0"/>
          </a:p>
        </p:txBody>
      </p:sp>
    </p:spTree>
    <p:extLst>
      <p:ext uri="{BB962C8B-B14F-4D97-AF65-F5344CB8AC3E}">
        <p14:creationId xmlns:p14="http://schemas.microsoft.com/office/powerpoint/2010/main" val="167965306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132</TotalTime>
  <Words>576</Words>
  <Application>Microsoft Macintosh PowerPoint</Application>
  <PresentationFormat>On-screen Show (4:3)</PresentationFormat>
  <Paragraphs>63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Twilight</vt:lpstr>
      <vt:lpstr>Timeline </vt:lpstr>
      <vt:lpstr>1931</vt:lpstr>
      <vt:lpstr>1933</vt:lpstr>
      <vt:lpstr>1935</vt:lpstr>
      <vt:lpstr>1936</vt:lpstr>
      <vt:lpstr>1937</vt:lpstr>
      <vt:lpstr>1938</vt:lpstr>
      <vt:lpstr>1939</vt:lpstr>
      <vt:lpstr>1940</vt:lpstr>
      <vt:lpstr>PowerPoint Presentation</vt:lpstr>
      <vt:lpstr>1941</vt:lpstr>
      <vt:lpstr>1943</vt:lpstr>
      <vt:lpstr>1944</vt:lpstr>
      <vt:lpstr>1945</vt:lpstr>
      <vt:lpstr>PowerPoint Presentation</vt:lpstr>
      <vt:lpstr>1946</vt:lpstr>
      <vt:lpstr>1945-1949</vt:lpstr>
      <vt:lpstr>1948</vt:lpstr>
      <vt:lpstr>1948</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Timeline </dc:title>
  <dc:creator>Eleanor Maine</dc:creator>
  <cp:lastModifiedBy>Eleanor Maine</cp:lastModifiedBy>
  <cp:revision>4</cp:revision>
  <dcterms:created xsi:type="dcterms:W3CDTF">2017-03-31T01:20:09Z</dcterms:created>
  <dcterms:modified xsi:type="dcterms:W3CDTF">2017-03-31T03:40:18Z</dcterms:modified>
</cp:coreProperties>
</file>